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87" r:id="rId3"/>
    <p:sldId id="269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4" r:id="rId17"/>
    <p:sldId id="281" r:id="rId18"/>
    <p:sldId id="282" r:id="rId19"/>
    <p:sldId id="283" r:id="rId20"/>
    <p:sldId id="285" r:id="rId21"/>
    <p:sldId id="286" r:id="rId22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33"/>
    <a:srgbClr val="FF0066"/>
    <a:srgbClr val="CC00CC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ângulo arredondado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7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9F74B3-1ED4-47F5-9285-8188A3A5D835}" type="datetimeFigureOut">
              <a:rPr lang="pt-PT"/>
              <a:pPr>
                <a:defRPr/>
              </a:pPr>
              <a:t>13-07-2016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1B11FD-BC6A-47A0-BF4E-A644BCA9163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E126-ED40-433C-8CC7-A0689FC573F8}" type="datetimeFigureOut">
              <a:rPr lang="pt-PT"/>
              <a:pPr>
                <a:defRPr/>
              </a:pPr>
              <a:t>13-07-2016</a:t>
            </a:fld>
            <a:endParaRPr lang="pt-PT"/>
          </a:p>
        </p:txBody>
      </p:sp>
      <p:sp>
        <p:nvSpPr>
          <p:cNvPr id="5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DBAE-8D77-44C9-905A-AC0E0F0A019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E93E-43C5-4A2D-86AF-0C81DF42E3CF}" type="datetimeFigureOut">
              <a:rPr lang="pt-PT"/>
              <a:pPr>
                <a:defRPr/>
              </a:pPr>
              <a:t>13-07-2016</a:t>
            </a:fld>
            <a:endParaRPr lang="pt-PT"/>
          </a:p>
        </p:txBody>
      </p:sp>
      <p:sp>
        <p:nvSpPr>
          <p:cNvPr id="5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3B67-581C-4056-ABFC-BFD4C2C7B30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4A990-1BE9-4612-B33C-4F2F50F03CB1}" type="datetimeFigureOut">
              <a:rPr lang="pt-PT"/>
              <a:pPr>
                <a:defRPr/>
              </a:pPr>
              <a:t>13-07-2016</a:t>
            </a:fld>
            <a:endParaRPr lang="pt-PT"/>
          </a:p>
        </p:txBody>
      </p:sp>
      <p:sp>
        <p:nvSpPr>
          <p:cNvPr id="5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2771C-750C-4B72-967D-9F80DE0D25F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ângulo arredondado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F69AE7-3701-47CD-A597-A4AB51ADC522}" type="datetimeFigureOut">
              <a:rPr lang="pt-PT"/>
              <a:pPr>
                <a:defRPr/>
              </a:pPr>
              <a:t>13-07-2016</a:t>
            </a:fld>
            <a:endParaRPr lang="pt-PT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0D0F2F-33F3-42A7-B7DA-04201E89A4D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CDF5-C37E-4252-81C8-CBDF41387407}" type="datetimeFigureOut">
              <a:rPr lang="pt-PT"/>
              <a:pPr>
                <a:defRPr/>
              </a:pPr>
              <a:t>13-07-2016</a:t>
            </a:fld>
            <a:endParaRPr lang="pt-PT"/>
          </a:p>
        </p:txBody>
      </p:sp>
      <p:sp>
        <p:nvSpPr>
          <p:cNvPr id="6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F33BE-952E-461E-A485-3C5E91DB8EB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6675B-C112-45FC-80FD-DFCFA139409A}" type="datetimeFigureOut">
              <a:rPr lang="pt-PT"/>
              <a:pPr>
                <a:defRPr/>
              </a:pPr>
              <a:t>13-07-2016</a:t>
            </a:fld>
            <a:endParaRPr lang="pt-PT"/>
          </a:p>
        </p:txBody>
      </p:sp>
      <p:sp>
        <p:nvSpPr>
          <p:cNvPr id="8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A405A-0FE8-4C67-ADD8-4D8C2C99418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B663-D22D-453D-B55C-9D2B69FD25F3}" type="datetimeFigureOut">
              <a:rPr lang="pt-PT"/>
              <a:pPr>
                <a:defRPr/>
              </a:pPr>
              <a:t>13-07-2016</a:t>
            </a:fld>
            <a:endParaRPr lang="pt-PT"/>
          </a:p>
        </p:txBody>
      </p:sp>
      <p:sp>
        <p:nvSpPr>
          <p:cNvPr id="4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D004-3731-4BFD-8F17-4D39CF322CD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arredondado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A81747-7E90-434B-8F87-FEDF364280CA}" type="datetimeFigureOut">
              <a:rPr lang="pt-PT"/>
              <a:pPr>
                <a:defRPr/>
              </a:pPr>
              <a:t>13-07-2016</a:t>
            </a:fld>
            <a:endParaRPr lang="pt-PT"/>
          </a:p>
        </p:txBody>
      </p:sp>
      <p:sp>
        <p:nvSpPr>
          <p:cNvPr id="4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39EB3D-F213-45FB-AAA2-31952127FB3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E12B-875D-4B79-A00D-60DA8D19E133}" type="datetimeFigureOut">
              <a:rPr lang="pt-PT"/>
              <a:pPr>
                <a:defRPr/>
              </a:pPr>
              <a:t>13-07-2016</a:t>
            </a:fld>
            <a:endParaRPr lang="pt-PT"/>
          </a:p>
        </p:txBody>
      </p:sp>
      <p:sp>
        <p:nvSpPr>
          <p:cNvPr id="6" name="Marcador de Posição do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6732B-E64B-44FC-974A-9C1B20F806C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Arredondar Rectângulo de Canto Simples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/>
          </a:p>
        </p:txBody>
      </p:sp>
      <p:sp>
        <p:nvSpPr>
          <p:cNvPr id="7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545735-0F12-4355-BB25-4695D3588A0E}" type="datetimeFigureOut">
              <a:rPr lang="pt-PT"/>
              <a:pPr>
                <a:defRPr/>
              </a:pPr>
              <a:t>13-07-2016</a:t>
            </a:fld>
            <a:endParaRPr lang="pt-PT"/>
          </a:p>
        </p:txBody>
      </p:sp>
      <p:sp>
        <p:nvSpPr>
          <p:cNvPr id="8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B79331-8D42-45ED-B907-863959330FB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ctângulo arredondad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Marcador de Posição do Títu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31" name="Marcador de Posição do Tex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E8146E6-9F7B-477F-AED9-F291EDA9ADC8}" type="datetimeFigureOut">
              <a:rPr lang="pt-PT"/>
              <a:pPr>
                <a:defRPr/>
              </a:pPr>
              <a:t>13-07-2016</a:t>
            </a:fld>
            <a:endParaRPr lang="pt-PT"/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5C25759-2535-4CF9-8C26-54698DCDBC5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4" r:id="rId2"/>
    <p:sldLayoutId id="2147483732" r:id="rId3"/>
    <p:sldLayoutId id="2147483725" r:id="rId4"/>
    <p:sldLayoutId id="2147483726" r:id="rId5"/>
    <p:sldLayoutId id="2147483727" r:id="rId6"/>
    <p:sldLayoutId id="2147483733" r:id="rId7"/>
    <p:sldLayoutId id="2147483728" r:id="rId8"/>
    <p:sldLayoutId id="2147483734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7172A7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58B7C3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58B7C3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DE50E4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20.gif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611560" y="620688"/>
            <a:ext cx="4608512" cy="3456384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7176" name="Imagem 5" descr="2010-02-05_21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2269" y="908720"/>
            <a:ext cx="4323787" cy="285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ângulo arredondado 24"/>
          <p:cNvSpPr/>
          <p:nvPr/>
        </p:nvSpPr>
        <p:spPr>
          <a:xfrm>
            <a:off x="323528" y="5373216"/>
            <a:ext cx="8496944" cy="1224136"/>
          </a:xfrm>
          <a:prstGeom prst="roundRect">
            <a:avLst/>
          </a:prstGeom>
          <a:ln w="76200">
            <a:solidFill>
              <a:srgbClr val="00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2483768" y="4365104"/>
            <a:ext cx="4104456" cy="72008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bg1"/>
                </a:solidFill>
                <a:latin typeface="Corbel" pitchFamily="34" charset="0"/>
              </a:rPr>
              <a:t>LISTENING PRACTICE</a:t>
            </a:r>
            <a:endParaRPr lang="pt-PT" sz="2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683568" y="5373216"/>
            <a:ext cx="8100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7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DAILY ROUTINES</a:t>
            </a:r>
            <a:endParaRPr lang="pt-PT" sz="5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47" name="Imagem 46" descr="end-clip-art-70599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m 38" descr="Speech_Bubble_Red_White_PNG_Clip_Art_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60648"/>
            <a:ext cx="3683359" cy="2664296"/>
          </a:xfrm>
          <a:prstGeom prst="rect">
            <a:avLst/>
          </a:prstGeom>
        </p:spPr>
      </p:pic>
      <p:sp>
        <p:nvSpPr>
          <p:cNvPr id="43" name="CaixaDeTexto 42"/>
          <p:cNvSpPr txBox="1"/>
          <p:nvPr/>
        </p:nvSpPr>
        <p:spPr>
          <a:xfrm>
            <a:off x="5364088" y="71650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err="1" smtClean="0">
                <a:latin typeface="Corbel" pitchFamily="34" charset="0"/>
              </a:rPr>
              <a:t>We</a:t>
            </a:r>
            <a:r>
              <a:rPr lang="pt-PT" sz="3600" b="1" dirty="0" smtClean="0">
                <a:latin typeface="Corbel" pitchFamily="34" charset="0"/>
              </a:rPr>
              <a:t> </a:t>
            </a:r>
            <a:r>
              <a:rPr lang="pt-PT" sz="3600" b="1" dirty="0" err="1" smtClean="0">
                <a:latin typeface="Corbel" pitchFamily="34" charset="0"/>
              </a:rPr>
              <a:t>go</a:t>
            </a:r>
            <a:r>
              <a:rPr lang="pt-PT" sz="3600" b="1" dirty="0" smtClean="0">
                <a:latin typeface="Corbel" pitchFamily="34" charset="0"/>
              </a:rPr>
              <a:t> to </a:t>
            </a:r>
            <a:r>
              <a:rPr lang="pt-PT" sz="3600" b="1" dirty="0" err="1" smtClean="0">
                <a:latin typeface="Corbel" pitchFamily="34" charset="0"/>
              </a:rPr>
              <a:t>school</a:t>
            </a:r>
            <a:r>
              <a:rPr lang="pt-PT" sz="3600" b="1" dirty="0" smtClean="0">
                <a:latin typeface="Corbel" pitchFamily="34" charset="0"/>
              </a:rPr>
              <a:t> </a:t>
            </a:r>
            <a:r>
              <a:rPr lang="pt-PT" sz="3600" b="1" dirty="0" err="1" smtClean="0">
                <a:latin typeface="Corbel" pitchFamily="34" charset="0"/>
              </a:rPr>
              <a:t>by</a:t>
            </a:r>
            <a:r>
              <a:rPr lang="pt-PT" sz="3600" b="1" dirty="0" smtClean="0">
                <a:latin typeface="Corbel" pitchFamily="34" charset="0"/>
              </a:rPr>
              <a:t> bus.</a:t>
            </a:r>
            <a:endParaRPr lang="pt-PT" sz="3600" b="1" dirty="0">
              <a:latin typeface="Corbel" pitchFamily="34" charset="0"/>
            </a:endParaRPr>
          </a:p>
        </p:txBody>
      </p:sp>
      <p:pic>
        <p:nvPicPr>
          <p:cNvPr id="11" name="Imagem 10" descr="icon-157355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3212976"/>
            <a:ext cx="1603684" cy="154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o’clock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3648" y="1844824"/>
            <a:ext cx="1975026" cy="365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starts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half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never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lessons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nine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start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to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past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minutes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eight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when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lessons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start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at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quarter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539552" y="6034088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lessons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start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at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half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past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eight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m 39" descr="clevon_830_s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4805" y="1484784"/>
            <a:ext cx="1431211" cy="1610113"/>
          </a:xfrm>
          <a:prstGeom prst="rect">
            <a:avLst/>
          </a:prstGeom>
        </p:spPr>
      </p:pic>
      <p:pic>
        <p:nvPicPr>
          <p:cNvPr id="39" name="lesson start">
            <a:hlinkClick r:id="" action="ppaction://media"/>
          </p:cNvPr>
          <p:cNvPicPr>
            <a:picLocks noRot="1" noChangeAspect="1"/>
          </p:cNvPicPr>
          <p:nvPr>
            <a:wavAudioFile r:embed="rId1" name="lesson start"/>
          </p:nvPr>
        </p:nvPicPr>
        <p:blipFill>
          <a:blip r:embed="rId7" cstate="print"/>
          <a:stretch>
            <a:fillRect/>
          </a:stretch>
        </p:blipFill>
        <p:spPr>
          <a:xfrm>
            <a:off x="611560" y="1484784"/>
            <a:ext cx="1051625" cy="1010543"/>
          </a:xfrm>
          <a:prstGeom prst="rect">
            <a:avLst/>
          </a:prstGeom>
        </p:spPr>
      </p:pic>
      <p:sp>
        <p:nvSpPr>
          <p:cNvPr id="42" name="Rectângulo arredondado 41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8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18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canteen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90260" y="1844824"/>
            <a:ext cx="1859023" cy="365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has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eat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in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food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have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takes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dinner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school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Billy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does.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for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lunch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395536" y="6034088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has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lunch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in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school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canteen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have lunch">
            <a:hlinkClick r:id="" action="ppaction://media"/>
          </p:cNvPr>
          <p:cNvPicPr>
            <a:picLocks noRot="1" noChangeAspect="1"/>
          </p:cNvPicPr>
          <p:nvPr>
            <a:wavAudioFile r:embed="rId1" name="have lunch"/>
          </p:nvPr>
        </p:nvPicPr>
        <p:blipFill>
          <a:blip r:embed="rId6" cstate="print"/>
          <a:stretch>
            <a:fillRect/>
          </a:stretch>
        </p:blipFill>
        <p:spPr>
          <a:xfrm>
            <a:off x="611560" y="1484784"/>
            <a:ext cx="1080120" cy="1037925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7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6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7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5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end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91680" y="1860054"/>
            <a:ext cx="2202710" cy="372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and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for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to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goes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school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home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go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walks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leave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Michael does.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leaves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begins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827584" y="6034088"/>
            <a:ext cx="741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leaves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school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goes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home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leave school">
            <a:hlinkClick r:id="" action="ppaction://media"/>
          </p:cNvPr>
          <p:cNvPicPr>
            <a:picLocks noRot="1" noChangeAspect="1"/>
          </p:cNvPicPr>
          <p:nvPr>
            <a:wavAudioFile r:embed="rId1" name="leave school"/>
          </p:nvPr>
        </p:nvPicPr>
        <p:blipFill>
          <a:blip r:embed="rId6" cstate="print"/>
          <a:stretch>
            <a:fillRect/>
          </a:stretch>
        </p:blipFill>
        <p:spPr>
          <a:xfrm>
            <a:off x="611560" y="1484784"/>
            <a:ext cx="1080120" cy="1037925"/>
          </a:xfrm>
          <a:prstGeom prst="rect">
            <a:avLst/>
          </a:prstGeom>
        </p:spPr>
      </p:pic>
      <p:sp>
        <p:nvSpPr>
          <p:cNvPr id="40" name="Rectângulo arredondado 39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8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38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to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87624" y="1916832"/>
            <a:ext cx="2880320" cy="359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a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fifteen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quarter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half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arrive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arrives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past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at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three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two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Ryan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does.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home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o’clock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467544" y="6034088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arrives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home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at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a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quarter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past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two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m 38" descr="quarter-clip-art-clock-quarter-past-ho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1772816"/>
            <a:ext cx="1077719" cy="1080120"/>
          </a:xfrm>
          <a:prstGeom prst="rect">
            <a:avLst/>
          </a:prstGeom>
        </p:spPr>
      </p:pic>
      <p:pic>
        <p:nvPicPr>
          <p:cNvPr id="40" name="arrive home">
            <a:hlinkClick r:id="" action="ppaction://media"/>
          </p:cNvPr>
          <p:cNvPicPr>
            <a:picLocks noRot="1" noChangeAspect="1"/>
          </p:cNvPicPr>
          <p:nvPr>
            <a:wavAudioFile r:embed="rId1" name="arrive home"/>
          </p:nvPr>
        </p:nvPicPr>
        <p:blipFill>
          <a:blip r:embed="rId7" cstate="print"/>
          <a:stretch>
            <a:fillRect/>
          </a:stretch>
        </p:blipFill>
        <p:spPr>
          <a:xfrm>
            <a:off x="611560" y="1484784"/>
            <a:ext cx="1080120" cy="1037926"/>
          </a:xfrm>
          <a:prstGeom prst="rect">
            <a:avLst/>
          </a:prstGeom>
        </p:spPr>
      </p:pic>
      <p:sp>
        <p:nvSpPr>
          <p:cNvPr id="42" name="Rectângulo arredondado 41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304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does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9592" y="2276872"/>
            <a:ext cx="34032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make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study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makes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write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do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solidFill>
                  <a:schemeClr val="bg1"/>
                </a:solidFill>
                <a:latin typeface="Corbel" pitchFamily="34" charset="0"/>
              </a:rPr>
              <a:t>homework</a:t>
            </a:r>
            <a:endParaRPr lang="pt-PT" sz="20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never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solidFill>
                  <a:schemeClr val="bg1"/>
                </a:solidFill>
                <a:latin typeface="Corbel" pitchFamily="34" charset="0"/>
              </a:rPr>
              <a:t>afternoon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Sarah does.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books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plays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1835696" y="6034088"/>
            <a:ext cx="597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She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does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her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homework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do homework">
            <a:hlinkClick r:id="" action="ppaction://media"/>
          </p:cNvPr>
          <p:cNvPicPr>
            <a:picLocks noRot="1" noChangeAspect="1"/>
          </p:cNvPicPr>
          <p:nvPr>
            <a:wavAudioFile r:embed="rId1" name="do homework"/>
          </p:nvPr>
        </p:nvPicPr>
        <p:blipFill>
          <a:blip r:embed="rId6" cstate="print"/>
          <a:stretch>
            <a:fillRect/>
          </a:stretch>
        </p:blipFill>
        <p:spPr>
          <a:xfrm>
            <a:off x="611560" y="1484784"/>
            <a:ext cx="1088504" cy="1045982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3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94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play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89694" y="2504432"/>
            <a:ext cx="3466282" cy="272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games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board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at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with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a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home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have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plays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friend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video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Seth does.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to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827584" y="6034088"/>
            <a:ext cx="7416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plays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board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games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with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a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friend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lay games">
            <a:hlinkClick r:id="" action="ppaction://media"/>
          </p:cNvPr>
          <p:cNvPicPr>
            <a:picLocks noRot="1" noChangeAspect="1"/>
          </p:cNvPicPr>
          <p:nvPr>
            <a:wavAudioFile r:embed="rId1" name="play games"/>
          </p:nvPr>
        </p:nvPicPr>
        <p:blipFill>
          <a:blip r:embed="rId6" cstate="print"/>
          <a:stretch>
            <a:fillRect/>
          </a:stretch>
        </p:blipFill>
        <p:spPr>
          <a:xfrm>
            <a:off x="611560" y="1484784"/>
            <a:ext cx="1088504" cy="1045982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7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6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7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8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solidFill>
                  <a:schemeClr val="bg1"/>
                </a:solidFill>
                <a:latin typeface="Corbel" pitchFamily="34" charset="0"/>
              </a:rPr>
              <a:t>afternoon</a:t>
            </a:r>
            <a:endParaRPr lang="pt-PT" sz="20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0" y="2199967"/>
            <a:ext cx="3384376" cy="315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clean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room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never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washes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kitchen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in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does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Paul does.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cleans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broom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899592" y="6034088"/>
            <a:ext cx="7416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cleans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room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in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afternoon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clean room">
            <a:hlinkClick r:id="" action="ppaction://media"/>
          </p:cNvPr>
          <p:cNvPicPr>
            <a:picLocks noRot="1" noChangeAspect="1"/>
          </p:cNvPicPr>
          <p:nvPr>
            <a:wavAudioFile r:embed="rId1" name="clean room"/>
          </p:nvPr>
        </p:nvPicPr>
        <p:blipFill>
          <a:blip r:embed="rId6" cstate="print"/>
          <a:stretch>
            <a:fillRect/>
          </a:stretch>
        </p:blipFill>
        <p:spPr>
          <a:xfrm>
            <a:off x="611560" y="1484784"/>
            <a:ext cx="1080120" cy="1037925"/>
          </a:xfrm>
          <a:prstGeom prst="rect">
            <a:avLst/>
          </a:prstGeom>
        </p:spPr>
      </p:pic>
      <p:sp>
        <p:nvSpPr>
          <p:cNvPr id="40" name="Rectângulo arredondado 39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4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80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a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rcRect l="2750" r="3735"/>
          <a:stretch>
            <a:fillRect/>
          </a:stretch>
        </p:blipFill>
        <p:spPr bwMode="auto">
          <a:xfrm>
            <a:off x="971600" y="2115663"/>
            <a:ext cx="3312368" cy="33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take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for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walk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run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park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on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in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Simon does.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dog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takes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467544" y="6034088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takes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dog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for a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walk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in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park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take for a walk">
            <a:hlinkClick r:id="" action="ppaction://media"/>
          </p:cNvPr>
          <p:cNvPicPr>
            <a:picLocks noRot="1" noChangeAspect="1"/>
          </p:cNvPicPr>
          <p:nvPr>
            <a:wavAudioFile r:embed="rId1" name="take for a walk"/>
          </p:nvPr>
        </p:nvPicPr>
        <p:blipFill>
          <a:blip r:embed="rId6" cstate="print"/>
          <a:stretch>
            <a:fillRect/>
          </a:stretch>
        </p:blipFill>
        <p:spPr>
          <a:xfrm>
            <a:off x="611560" y="1484784"/>
            <a:ext cx="1088504" cy="1045982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7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3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8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313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lunch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7584" y="2545891"/>
            <a:ext cx="3548182" cy="26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eats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at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eat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family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have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with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dog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makes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tea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Susie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does.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dinner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971600" y="6034088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She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eats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dinner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with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her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family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eat dinner">
            <a:hlinkClick r:id="" action="ppaction://media"/>
          </p:cNvPr>
          <p:cNvPicPr>
            <a:picLocks noRot="1" noChangeAspect="1"/>
          </p:cNvPicPr>
          <p:nvPr>
            <a:wavAudioFile r:embed="rId1" name="eat dinner"/>
          </p:nvPr>
        </p:nvPicPr>
        <p:blipFill>
          <a:blip r:embed="rId6" cstate="print"/>
          <a:stretch>
            <a:fillRect/>
          </a:stretch>
        </p:blipFill>
        <p:spPr>
          <a:xfrm>
            <a:off x="611560" y="1484784"/>
            <a:ext cx="1088504" cy="1045982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3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2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629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they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87927" y="2492897"/>
            <a:ext cx="346804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before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eat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in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dinner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cinema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TV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family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washes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watches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looks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after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they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do.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watch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see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1475656" y="6034088"/>
            <a:ext cx="6480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They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watch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TV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after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dinner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watch TV">
            <a:hlinkClick r:id="" action="ppaction://media"/>
          </p:cNvPr>
          <p:cNvPicPr>
            <a:picLocks noRot="1" noChangeAspect="1"/>
          </p:cNvPicPr>
          <p:nvPr>
            <a:wavAudioFile r:embed="rId1" name="watch TV"/>
          </p:nvPr>
        </p:nvPicPr>
        <p:blipFill>
          <a:blip r:embed="rId6" cstate="print"/>
          <a:stretch>
            <a:fillRect/>
          </a:stretch>
        </p:blipFill>
        <p:spPr>
          <a:xfrm>
            <a:off x="611560" y="1484784"/>
            <a:ext cx="1091431" cy="1048795"/>
          </a:xfrm>
          <a:prstGeom prst="rect">
            <a:avLst/>
          </a:prstGeom>
        </p:spPr>
      </p:pic>
      <p:sp>
        <p:nvSpPr>
          <p:cNvPr id="40" name="Rectângulo arredondado 39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6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49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up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7176" name="Imagem 5" descr="2010-02-05_2157.png"/>
          <p:cNvPicPr>
            <a:picLocks noChangeAspect="1"/>
          </p:cNvPicPr>
          <p:nvPr/>
        </p:nvPicPr>
        <p:blipFill>
          <a:blip r:embed="rId3" cstate="print"/>
          <a:srcRect l="6729" t="4482" r="10275" b="22000"/>
          <a:stretch>
            <a:fillRect/>
          </a:stretch>
        </p:blipFill>
        <p:spPr bwMode="auto">
          <a:xfrm>
            <a:off x="1062038" y="1989138"/>
            <a:ext cx="30781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morning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early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on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bed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wake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>
                <a:solidFill>
                  <a:schemeClr val="bg1"/>
                </a:solidFill>
                <a:latin typeface="Corbel" pitchFamily="34" charset="0"/>
              </a:rPr>
              <a:t>late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tired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>
                <a:solidFill>
                  <a:schemeClr val="bg1"/>
                </a:solidFill>
                <a:latin typeface="Corbel" pitchFamily="34" charset="0"/>
              </a:rPr>
              <a:t>in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o´clock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wakes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Tim does.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gets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very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2051050" y="6034088"/>
            <a:ext cx="6624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4000" b="1">
                <a:solidFill>
                  <a:schemeClr val="bg1"/>
                </a:solidFill>
                <a:latin typeface="Corbel" pitchFamily="34" charset="0"/>
              </a:rPr>
              <a:t>He wakes up very early.</a:t>
            </a:r>
            <a:endParaRPr lang="pt-PT" sz="2800" b="1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wake up">
            <a:hlinkClick r:id="" action="ppaction://media"/>
          </p:cNvPr>
          <p:cNvPicPr>
            <a:picLocks noRot="1" noChangeAspect="1"/>
          </p:cNvPicPr>
          <p:nvPr>
            <a:wavAudioFile r:embed="rId1" name="wake up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484313"/>
            <a:ext cx="108108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ângulo arredondado 48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8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9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a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87624" y="2060848"/>
            <a:ext cx="3040539" cy="342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bath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night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has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have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dirty="0" err="1" smtClean="0">
                <a:solidFill>
                  <a:schemeClr val="bg1"/>
                </a:solidFill>
                <a:latin typeface="Corbel" pitchFamily="34" charset="0"/>
              </a:rPr>
              <a:t>bathroom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takes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washes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take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wash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shower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Phil does.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quick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water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1763688" y="6034088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takes a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quick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shower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take shower">
            <a:hlinkClick r:id="" action="ppaction://media"/>
          </p:cNvPr>
          <p:cNvPicPr>
            <a:picLocks noRot="1" noChangeAspect="1"/>
          </p:cNvPicPr>
          <p:nvPr>
            <a:wavAudioFile r:embed="rId1" name="take shower"/>
          </p:nvPr>
        </p:nvPicPr>
        <p:blipFill>
          <a:blip r:embed="rId6" cstate="print"/>
          <a:stretch>
            <a:fillRect/>
          </a:stretch>
        </p:blipFill>
        <p:spPr>
          <a:xfrm>
            <a:off x="611560" y="1484784"/>
            <a:ext cx="1085577" cy="1043169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3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4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13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93798" y="2060848"/>
            <a:ext cx="3028190" cy="342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a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bed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read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reads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bedtime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does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father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in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time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father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does.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him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story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755576" y="6034088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father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reads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him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a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bedtime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story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71800" y="1367413"/>
            <a:ext cx="2376264" cy="184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read">
            <a:hlinkClick r:id="" action="ppaction://media"/>
          </p:cNvPr>
          <p:cNvPicPr>
            <a:picLocks noRot="1" noChangeAspect="1"/>
          </p:cNvPicPr>
          <p:nvPr>
            <a:wavAudioFile r:embed="rId1" name="read"/>
          </p:nvPr>
        </p:nvPicPr>
        <p:blipFill>
          <a:blip r:embed="rId5" cstate="print"/>
          <a:stretch>
            <a:fillRect/>
          </a:stretch>
        </p:blipFill>
        <p:spPr>
          <a:xfrm>
            <a:off x="611560" y="1484784"/>
            <a:ext cx="1085577" cy="1043169"/>
          </a:xfrm>
          <a:prstGeom prst="rect">
            <a:avLst/>
          </a:prstGeom>
        </p:spPr>
      </p:pic>
      <p:sp>
        <p:nvSpPr>
          <p:cNvPr id="40" name="Rectângulo arredondado 39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6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7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8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13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8200" name="Imagem 5" descr="2010-02-05_2157.png"/>
          <p:cNvPicPr>
            <a:picLocks noChangeAspect="1"/>
          </p:cNvPicPr>
          <p:nvPr/>
        </p:nvPicPr>
        <p:blipFill>
          <a:blip r:embed="rId3" cstate="print"/>
          <a:srcRect t="17276" b="6941"/>
          <a:stretch>
            <a:fillRect/>
          </a:stretch>
        </p:blipFill>
        <p:spPr bwMode="auto">
          <a:xfrm>
            <a:off x="1042988" y="2133600"/>
            <a:ext cx="32464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hands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wash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water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teeth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clean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soap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cleans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washes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face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brush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after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Sue does.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2195513" y="6034088"/>
            <a:ext cx="6624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4000" b="1">
                <a:solidFill>
                  <a:schemeClr val="bg1"/>
                </a:solidFill>
                <a:latin typeface="Corbel" pitchFamily="34" charset="0"/>
              </a:rPr>
              <a:t>She washes her face.</a:t>
            </a:r>
            <a:endParaRPr lang="pt-PT" sz="2800" b="1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wash face">
            <a:hlinkClick r:id="" action="ppaction://media"/>
          </p:cNvPr>
          <p:cNvPicPr>
            <a:picLocks noRot="1" noChangeAspect="1"/>
          </p:cNvPicPr>
          <p:nvPr>
            <a:wavAudioFile r:embed="rId1" name="wash face"/>
          </p:nvPr>
        </p:nvPicPr>
        <p:blipFill>
          <a:blip r:embed="rId6" cstate="print"/>
          <a:stretch>
            <a:fillRect/>
          </a:stretch>
        </p:blipFill>
        <p:spPr>
          <a:xfrm>
            <a:off x="611560" y="1484784"/>
            <a:ext cx="1085577" cy="1043169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7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2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28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milk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055813"/>
            <a:ext cx="3097212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breakfast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eat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>
                <a:solidFill>
                  <a:schemeClr val="bg1"/>
                </a:solidFill>
                <a:latin typeface="Corbel" pitchFamily="34" charset="0"/>
              </a:rPr>
              <a:t>for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have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she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eats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coffee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has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tea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makes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Rob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does.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>
                <a:solidFill>
                  <a:schemeClr val="bg1"/>
                </a:solidFill>
                <a:latin typeface="Corbel" pitchFamily="34" charset="0"/>
              </a:rPr>
              <a:t>cereals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>
                <a:solidFill>
                  <a:schemeClr val="bg1"/>
                </a:solidFill>
                <a:latin typeface="Corbel" pitchFamily="34" charset="0"/>
              </a:rPr>
              <a:t>in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1619250" y="6034088"/>
            <a:ext cx="6624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4000" b="1">
                <a:solidFill>
                  <a:schemeClr val="bg1"/>
                </a:solidFill>
                <a:latin typeface="Corbel" pitchFamily="34" charset="0"/>
              </a:rPr>
              <a:t>He has cereals for breakfast.</a:t>
            </a:r>
            <a:endParaRPr lang="pt-PT" sz="2800" b="1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have breakfast">
            <a:hlinkClick r:id="" action="ppaction://media"/>
          </p:cNvPr>
          <p:cNvPicPr>
            <a:picLocks noRot="1" noChangeAspect="1"/>
          </p:cNvPicPr>
          <p:nvPr>
            <a:wavAudioFile r:embed="rId1" name="have breakfast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484313"/>
            <a:ext cx="10826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ângulo arredondado 39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4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39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after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rcRect l="1855" t="8102" r="4552"/>
          <a:stretch>
            <a:fillRect/>
          </a:stretch>
        </p:blipFill>
        <p:spPr bwMode="auto">
          <a:xfrm>
            <a:off x="1054978" y="1988840"/>
            <a:ext cx="3156982" cy="342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brush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before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breakfast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their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they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teeth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wash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my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tooth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they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do.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brushes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for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467544" y="6034088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They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brush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their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teeth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after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600" b="1" dirty="0" err="1" smtClean="0">
                <a:solidFill>
                  <a:schemeClr val="bg1"/>
                </a:solidFill>
                <a:latin typeface="Corbel" pitchFamily="34" charset="0"/>
              </a:rPr>
              <a:t>breakfast</a:t>
            </a:r>
            <a:r>
              <a:rPr lang="pt-PT" sz="36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brush teeth">
            <a:hlinkClick r:id="" action="ppaction://media"/>
          </p:cNvPr>
          <p:cNvPicPr>
            <a:picLocks noRot="1" noChangeAspect="1"/>
          </p:cNvPicPr>
          <p:nvPr>
            <a:wavAudioFile r:embed="rId1" name="brush teeth"/>
          </p:nvPr>
        </p:nvPicPr>
        <p:blipFill>
          <a:blip r:embed="rId6" cstate="print"/>
          <a:stretch>
            <a:fillRect/>
          </a:stretch>
        </p:blipFill>
        <p:spPr>
          <a:xfrm>
            <a:off x="611560" y="1484784"/>
            <a:ext cx="1088504" cy="1045982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80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2988" y="2088433"/>
            <a:ext cx="3097212" cy="326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combs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brushes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hare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has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washes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comb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always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morning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hair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Mike does.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after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1835794" y="6034088"/>
            <a:ext cx="61925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dirty="0" err="1">
                <a:solidFill>
                  <a:schemeClr val="bg1"/>
                </a:solidFill>
                <a:latin typeface="Corbel" pitchFamily="34" charset="0"/>
              </a:rPr>
              <a:t>He</a:t>
            </a:r>
            <a:r>
              <a:rPr lang="pt-PT" sz="4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always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combs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hair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comb hair">
            <a:hlinkClick r:id="" action="ppaction://media"/>
          </p:cNvPr>
          <p:cNvPicPr>
            <a:picLocks noRot="1" noChangeAspect="1"/>
          </p:cNvPicPr>
          <p:nvPr>
            <a:wavAudioFile r:embed="rId1" name="comb hair"/>
          </p:nvPr>
        </p:nvPicPr>
        <p:blipFill>
          <a:blip r:embed="rId6" cstate="print"/>
          <a:stretch>
            <a:fillRect/>
          </a:stretch>
        </p:blipFill>
        <p:spPr>
          <a:xfrm>
            <a:off x="611560" y="1484784"/>
            <a:ext cx="1085577" cy="1043169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1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9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8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77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his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9672" y="1844824"/>
            <a:ext cx="1976598" cy="364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clothes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gets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shoe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in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get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dress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on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dressed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after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Richard does.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bedroom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971600" y="6034088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dirty="0" err="1">
                <a:solidFill>
                  <a:schemeClr val="bg1"/>
                </a:solidFill>
                <a:latin typeface="Corbel" pitchFamily="34" charset="0"/>
              </a:rPr>
              <a:t>He</a:t>
            </a:r>
            <a:r>
              <a:rPr lang="pt-PT" sz="4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gets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dressed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in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bedroom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get dressed">
            <a:hlinkClick r:id="" action="ppaction://media"/>
          </p:cNvPr>
          <p:cNvPicPr>
            <a:picLocks noRot="1" noChangeAspect="1"/>
          </p:cNvPicPr>
          <p:nvPr>
            <a:wavAudioFile r:embed="rId1" name="get dressed"/>
          </p:nvPr>
        </p:nvPicPr>
        <p:blipFill>
          <a:blip r:embed="rId6" cstate="print"/>
          <a:stretch>
            <a:fillRect/>
          </a:stretch>
        </p:blipFill>
        <p:spPr>
          <a:xfrm>
            <a:off x="611560" y="1484784"/>
            <a:ext cx="1085974" cy="1043551"/>
          </a:xfrm>
          <a:prstGeom prst="rect">
            <a:avLst/>
          </a:prstGeom>
        </p:spPr>
      </p:pic>
      <p:sp>
        <p:nvSpPr>
          <p:cNvPr id="40" name="Rectângulo arredondado 39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8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97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they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rcRect b="8988"/>
          <a:stretch>
            <a:fillRect/>
          </a:stretch>
        </p:blipFill>
        <p:spPr bwMode="auto">
          <a:xfrm>
            <a:off x="899592" y="2534221"/>
            <a:ext cx="3384376" cy="262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their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school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makes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before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make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do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to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going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after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does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they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do.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at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bed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539552" y="6034088"/>
            <a:ext cx="7776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200" b="1" dirty="0" err="1" smtClean="0">
                <a:solidFill>
                  <a:schemeClr val="bg1"/>
                </a:solidFill>
                <a:latin typeface="Corbel" pitchFamily="34" charset="0"/>
              </a:rPr>
              <a:t>They</a:t>
            </a:r>
            <a:r>
              <a:rPr lang="pt-PT" sz="32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Corbel" pitchFamily="34" charset="0"/>
              </a:rPr>
              <a:t>make</a:t>
            </a:r>
            <a:r>
              <a:rPr lang="pt-PT" sz="32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32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Corbel" pitchFamily="34" charset="0"/>
              </a:rPr>
              <a:t>bed</a:t>
            </a:r>
            <a:r>
              <a:rPr lang="pt-PT" sz="32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Corbel" pitchFamily="34" charset="0"/>
              </a:rPr>
              <a:t>before</a:t>
            </a:r>
            <a:r>
              <a:rPr lang="pt-PT" sz="32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3200" b="1" dirty="0" err="1" smtClean="0">
                <a:solidFill>
                  <a:schemeClr val="bg1"/>
                </a:solidFill>
                <a:latin typeface="Corbel" pitchFamily="34" charset="0"/>
              </a:rPr>
              <a:t>going</a:t>
            </a:r>
            <a:r>
              <a:rPr lang="pt-PT" sz="3200" b="1" dirty="0" smtClean="0">
                <a:solidFill>
                  <a:schemeClr val="bg1"/>
                </a:solidFill>
                <a:latin typeface="Corbel" pitchFamily="34" charset="0"/>
              </a:rPr>
              <a:t> to </a:t>
            </a:r>
            <a:r>
              <a:rPr lang="pt-PT" sz="3200" b="1" dirty="0" err="1" smtClean="0">
                <a:solidFill>
                  <a:schemeClr val="bg1"/>
                </a:solidFill>
                <a:latin typeface="Corbel" pitchFamily="34" charset="0"/>
              </a:rPr>
              <a:t>school</a:t>
            </a:r>
            <a:r>
              <a:rPr lang="pt-PT" sz="32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make bed">
            <a:hlinkClick r:id="" action="ppaction://media"/>
          </p:cNvPr>
          <p:cNvPicPr>
            <a:picLocks noRot="1" noChangeAspect="1"/>
          </p:cNvPicPr>
          <p:nvPr>
            <a:wavAudioFile r:embed="rId1" name="make bed"/>
          </p:nvPr>
        </p:nvPicPr>
        <p:blipFill>
          <a:blip r:embed="rId6" cstate="print"/>
          <a:stretch>
            <a:fillRect/>
          </a:stretch>
        </p:blipFill>
        <p:spPr>
          <a:xfrm>
            <a:off x="611560" y="1484784"/>
            <a:ext cx="1088504" cy="1045982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8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9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300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arredondado 16"/>
          <p:cNvSpPr/>
          <p:nvPr/>
        </p:nvSpPr>
        <p:spPr>
          <a:xfrm>
            <a:off x="755576" y="1772816"/>
            <a:ext cx="3672408" cy="3888432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6732240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school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224" name="Imagem 5" descr="2010-02-05_2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0" y="2132856"/>
            <a:ext cx="34563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arredondado 23"/>
          <p:cNvSpPr/>
          <p:nvPr/>
        </p:nvSpPr>
        <p:spPr>
          <a:xfrm>
            <a:off x="4788024" y="47667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walks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395536" y="6020643"/>
            <a:ext cx="8352928" cy="7207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4788024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go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6732240" y="1268115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always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32240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home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4788024" y="2060848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for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4788024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leave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6732240" y="2852936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to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2" name="Rectângulo arredondado 31"/>
          <p:cNvSpPr/>
          <p:nvPr/>
        </p:nvSpPr>
        <p:spPr>
          <a:xfrm>
            <a:off x="6732240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foot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3" name="Rectângulo arredondado 32"/>
          <p:cNvSpPr/>
          <p:nvPr/>
        </p:nvSpPr>
        <p:spPr>
          <a:xfrm>
            <a:off x="4788024" y="3645024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they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4" name="Rectângulo arredondado 33"/>
          <p:cNvSpPr/>
          <p:nvPr/>
        </p:nvSpPr>
        <p:spPr>
          <a:xfrm>
            <a:off x="4788024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car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5" name="Rectângulo arredondado 34"/>
          <p:cNvSpPr/>
          <p:nvPr/>
        </p:nvSpPr>
        <p:spPr>
          <a:xfrm>
            <a:off x="6732240" y="4437112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smtClean="0">
                <a:solidFill>
                  <a:schemeClr val="bg1"/>
                </a:solidFill>
                <a:latin typeface="Corbel" pitchFamily="34" charset="0"/>
              </a:rPr>
              <a:t>runs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6" name="Rectângulo arredondado 35"/>
          <p:cNvSpPr/>
          <p:nvPr/>
        </p:nvSpPr>
        <p:spPr>
          <a:xfrm>
            <a:off x="539552" y="548680"/>
            <a:ext cx="4104456" cy="8640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Say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what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  <a:latin typeface="Corbel" pitchFamily="34" charset="0"/>
              </a:rPr>
              <a:t>they</a:t>
            </a:r>
            <a:r>
              <a:rPr lang="pt-PT" sz="2000" b="1" dirty="0" smtClean="0">
                <a:solidFill>
                  <a:schemeClr val="bg1"/>
                </a:solidFill>
                <a:latin typeface="Corbel" pitchFamily="34" charset="0"/>
              </a:rPr>
              <a:t> do.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listen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and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click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right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bg1"/>
                </a:solidFill>
                <a:latin typeface="Corbel" pitchFamily="34" charset="0"/>
              </a:rPr>
              <a:t>words</a:t>
            </a:r>
            <a:r>
              <a:rPr lang="pt-PT" sz="2000" b="1" dirty="0">
                <a:solidFill>
                  <a:schemeClr val="bg1"/>
                </a:solidFill>
                <a:latin typeface="Corbel" pitchFamily="34" charset="0"/>
              </a:rPr>
              <a:t>. </a:t>
            </a:r>
            <a:endParaRPr lang="pt-PT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4788024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the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32240" y="5229200"/>
            <a:ext cx="1872208" cy="7207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dirty="0" err="1" smtClean="0">
                <a:solidFill>
                  <a:schemeClr val="bg1"/>
                </a:solidFill>
                <a:latin typeface="Corbel" pitchFamily="34" charset="0"/>
              </a:rPr>
              <a:t>on</a:t>
            </a:r>
            <a:endParaRPr lang="pt-PT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683568" y="6034088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They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always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go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to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school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on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sz="4000" b="1" dirty="0" err="1" smtClean="0">
                <a:solidFill>
                  <a:schemeClr val="bg1"/>
                </a:solidFill>
                <a:latin typeface="Corbel" pitchFamily="34" charset="0"/>
              </a:rPr>
              <a:t>foot</a:t>
            </a:r>
            <a:r>
              <a:rPr lang="pt-PT" sz="4000" b="1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2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7" name="Imagem 46" descr="end-clip-art-70599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5805488"/>
            <a:ext cx="11255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go to school">
            <a:hlinkClick r:id="" action="ppaction://media"/>
          </p:cNvPr>
          <p:cNvPicPr>
            <a:picLocks noRot="1" noChangeAspect="1"/>
          </p:cNvPicPr>
          <p:nvPr>
            <a:wavAudioFile r:embed="rId1" name="go to school"/>
          </p:nvPr>
        </p:nvPicPr>
        <p:blipFill>
          <a:blip r:embed="rId6" cstate="print"/>
          <a:stretch>
            <a:fillRect/>
          </a:stretch>
        </p:blipFill>
        <p:spPr>
          <a:xfrm>
            <a:off x="611560" y="1484784"/>
            <a:ext cx="1080121" cy="1037927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1259632" y="5517232"/>
            <a:ext cx="2880320" cy="360040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Check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sentence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rbel" pitchFamily="34" charset="0"/>
              </a:rPr>
              <a:t>here</a:t>
            </a:r>
            <a:r>
              <a:rPr lang="pt-PT" b="1" dirty="0">
                <a:solidFill>
                  <a:schemeClr val="bg1"/>
                </a:solidFill>
                <a:latin typeface="Corbel" pitchFamily="34" charset="0"/>
              </a:rPr>
              <a:t>.</a:t>
            </a:r>
            <a:endParaRPr lang="pt-PT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7974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5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6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7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2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90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843</TotalTime>
  <Words>798</Words>
  <Application>Microsoft Office PowerPoint</Application>
  <PresentationFormat>Apresentação no Ecrã (4:3)</PresentationFormat>
  <Paragraphs>343</Paragraphs>
  <Slides>21</Slides>
  <Notes>0</Notes>
  <HiddenSlides>0</HiddenSlides>
  <MMClips>20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Aspecto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Carlos</dc:creator>
  <cp:lastModifiedBy>W7</cp:lastModifiedBy>
  <cp:revision>124</cp:revision>
  <dcterms:created xsi:type="dcterms:W3CDTF">2011-09-03T11:18:03Z</dcterms:created>
  <dcterms:modified xsi:type="dcterms:W3CDTF">2016-07-13T12:58:25Z</dcterms:modified>
</cp:coreProperties>
</file>